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0" r:id="rId4"/>
    <p:sldId id="273" r:id="rId5"/>
    <p:sldId id="271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C548-ADEF-4DBF-8D6D-1E698AA4999D}" type="datetimeFigureOut">
              <a:rPr lang="es-MX" smtClean="0"/>
              <a:t>12/01/2017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3F37-710D-4D76-A5AD-A8B0597877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67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4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1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46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08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7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8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7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7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7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C153-CF48-4D2C-A024-55008199D9D2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5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39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6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1pPr>
            <a:lvl2pPr marL="44988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899770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49655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4pPr>
            <a:lvl5pPr marL="179954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5pPr>
            <a:lvl6pPr marL="2249425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6pPr>
            <a:lvl7pPr marL="2699311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7pPr>
            <a:lvl8pPr marL="3149195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8pPr>
            <a:lvl9pPr marL="3599081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734"/>
            </a:lvl1pPr>
            <a:lvl2pPr>
              <a:defRPr sz="2381"/>
            </a:lvl2pPr>
            <a:lvl3pPr>
              <a:defRPr sz="194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734"/>
            </a:lvl1pPr>
            <a:lvl2pPr>
              <a:defRPr sz="2381"/>
            </a:lvl2pPr>
            <a:lvl3pPr>
              <a:defRPr sz="194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381" b="1"/>
            </a:lvl1pPr>
            <a:lvl2pPr marL="449885" indent="0">
              <a:buNone/>
              <a:defRPr sz="1940" b="1"/>
            </a:lvl2pPr>
            <a:lvl3pPr marL="899770" indent="0">
              <a:buNone/>
              <a:defRPr sz="1764" b="1"/>
            </a:lvl3pPr>
            <a:lvl4pPr marL="1349655" indent="0">
              <a:buNone/>
              <a:defRPr sz="1587" b="1"/>
            </a:lvl4pPr>
            <a:lvl5pPr marL="1799540" indent="0">
              <a:buNone/>
              <a:defRPr sz="1587" b="1"/>
            </a:lvl5pPr>
            <a:lvl6pPr marL="2249425" indent="0">
              <a:buNone/>
              <a:defRPr sz="1587" b="1"/>
            </a:lvl6pPr>
            <a:lvl7pPr marL="2699311" indent="0">
              <a:buNone/>
              <a:defRPr sz="1587" b="1"/>
            </a:lvl7pPr>
            <a:lvl8pPr marL="3149195" indent="0">
              <a:buNone/>
              <a:defRPr sz="1587" b="1"/>
            </a:lvl8pPr>
            <a:lvl9pPr marL="3599081" indent="0">
              <a:buNone/>
              <a:defRPr sz="158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8" cy="3951288"/>
          </a:xfrm>
        </p:spPr>
        <p:txBody>
          <a:bodyPr/>
          <a:lstStyle>
            <a:lvl1pPr>
              <a:defRPr sz="2381"/>
            </a:lvl1pPr>
            <a:lvl2pPr>
              <a:defRPr sz="1940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381" b="1"/>
            </a:lvl1pPr>
            <a:lvl2pPr marL="449885" indent="0">
              <a:buNone/>
              <a:defRPr sz="1940" b="1"/>
            </a:lvl2pPr>
            <a:lvl3pPr marL="899770" indent="0">
              <a:buNone/>
              <a:defRPr sz="1764" b="1"/>
            </a:lvl3pPr>
            <a:lvl4pPr marL="1349655" indent="0">
              <a:buNone/>
              <a:defRPr sz="1587" b="1"/>
            </a:lvl4pPr>
            <a:lvl5pPr marL="1799540" indent="0">
              <a:buNone/>
              <a:defRPr sz="1587" b="1"/>
            </a:lvl5pPr>
            <a:lvl6pPr marL="2249425" indent="0">
              <a:buNone/>
              <a:defRPr sz="1587" b="1"/>
            </a:lvl6pPr>
            <a:lvl7pPr marL="2699311" indent="0">
              <a:buNone/>
              <a:defRPr sz="1587" b="1"/>
            </a:lvl7pPr>
            <a:lvl8pPr marL="3149195" indent="0">
              <a:buNone/>
              <a:defRPr sz="1587" b="1"/>
            </a:lvl8pPr>
            <a:lvl9pPr marL="3599081" indent="0">
              <a:buNone/>
              <a:defRPr sz="158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381"/>
            </a:lvl1pPr>
            <a:lvl2pPr>
              <a:defRPr sz="1940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174"/>
            </a:lvl1pPr>
            <a:lvl2pPr>
              <a:defRPr sz="2734"/>
            </a:lvl2pPr>
            <a:lvl3pPr>
              <a:defRPr sz="2381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11"/>
            </a:lvl1pPr>
            <a:lvl2pPr marL="449885" indent="0">
              <a:buNone/>
              <a:defRPr sz="1146"/>
            </a:lvl2pPr>
            <a:lvl3pPr marL="899770" indent="0">
              <a:buNone/>
              <a:defRPr sz="970"/>
            </a:lvl3pPr>
            <a:lvl4pPr marL="1349655" indent="0">
              <a:buNone/>
              <a:defRPr sz="882"/>
            </a:lvl4pPr>
            <a:lvl5pPr marL="1799540" indent="0">
              <a:buNone/>
              <a:defRPr sz="882"/>
            </a:lvl5pPr>
            <a:lvl6pPr marL="2249425" indent="0">
              <a:buNone/>
              <a:defRPr sz="882"/>
            </a:lvl6pPr>
            <a:lvl7pPr marL="2699311" indent="0">
              <a:buNone/>
              <a:defRPr sz="882"/>
            </a:lvl7pPr>
            <a:lvl8pPr marL="3149195" indent="0">
              <a:buNone/>
              <a:defRPr sz="882"/>
            </a:lvl8pPr>
            <a:lvl9pPr marL="3599081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74"/>
            </a:lvl1pPr>
            <a:lvl2pPr marL="449885" indent="0">
              <a:buNone/>
              <a:defRPr sz="2734"/>
            </a:lvl2pPr>
            <a:lvl3pPr marL="899770" indent="0">
              <a:buNone/>
              <a:defRPr sz="2381"/>
            </a:lvl3pPr>
            <a:lvl4pPr marL="1349655" indent="0">
              <a:buNone/>
              <a:defRPr sz="1940"/>
            </a:lvl4pPr>
            <a:lvl5pPr marL="1799540" indent="0">
              <a:buNone/>
              <a:defRPr sz="1940"/>
            </a:lvl5pPr>
            <a:lvl6pPr marL="2249425" indent="0">
              <a:buNone/>
              <a:defRPr sz="1940"/>
            </a:lvl6pPr>
            <a:lvl7pPr marL="2699311" indent="0">
              <a:buNone/>
              <a:defRPr sz="1940"/>
            </a:lvl7pPr>
            <a:lvl8pPr marL="3149195" indent="0">
              <a:buNone/>
              <a:defRPr sz="1940"/>
            </a:lvl8pPr>
            <a:lvl9pPr marL="3599081" indent="0">
              <a:buNone/>
              <a:defRPr sz="194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11"/>
            </a:lvl1pPr>
            <a:lvl2pPr marL="449885" indent="0">
              <a:buNone/>
              <a:defRPr sz="1146"/>
            </a:lvl2pPr>
            <a:lvl3pPr marL="899770" indent="0">
              <a:buNone/>
              <a:defRPr sz="970"/>
            </a:lvl3pPr>
            <a:lvl4pPr marL="1349655" indent="0">
              <a:buNone/>
              <a:defRPr sz="882"/>
            </a:lvl4pPr>
            <a:lvl5pPr marL="1799540" indent="0">
              <a:buNone/>
              <a:defRPr sz="882"/>
            </a:lvl5pPr>
            <a:lvl6pPr marL="2249425" indent="0">
              <a:buNone/>
              <a:defRPr sz="882"/>
            </a:lvl6pPr>
            <a:lvl7pPr marL="2699311" indent="0">
              <a:buNone/>
              <a:defRPr sz="882"/>
            </a:lvl7pPr>
            <a:lvl8pPr marL="3149195" indent="0">
              <a:buNone/>
              <a:defRPr sz="882"/>
            </a:lvl8pPr>
            <a:lvl9pPr marL="3599081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4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102038" tIns="51019" rIns="102038" bIns="5101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102038" tIns="51019" rIns="102038" bIns="510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2038" tIns="51019" rIns="102038" bIns="51019" rtlCol="0" anchor="ctr"/>
          <a:lstStyle>
            <a:lvl1pPr algn="l">
              <a:defRPr sz="1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770"/>
            <a:fld id="{F6A3B76E-7D35-4C53-8BAB-F024AB4F063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899770"/>
              <a:t>12/01/2017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2038" tIns="51019" rIns="102038" bIns="51019" rtlCol="0" anchor="ctr"/>
          <a:lstStyle>
            <a:lvl1pPr algn="ctr">
              <a:defRPr sz="1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77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2038" tIns="51019" rIns="102038" bIns="51019" rtlCol="0" anchor="ctr"/>
          <a:lstStyle>
            <a:lvl1pPr algn="r">
              <a:defRPr sz="1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770"/>
            <a:fld id="{28549716-0D21-46B1-B867-DD82FEEB5C1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89977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99770" rtl="0" eaLnBrk="1" latinLnBrk="0" hangingPunct="1">
        <a:spcBef>
          <a:spcPct val="0"/>
        </a:spcBef>
        <a:buNone/>
        <a:defRPr sz="4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414" indent="-337414" algn="l" defTabSz="899770" rtl="0" eaLnBrk="1" latinLnBrk="0" hangingPunct="1">
        <a:spcBef>
          <a:spcPct val="20000"/>
        </a:spcBef>
        <a:buFont typeface="Arial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1pPr>
      <a:lvl2pPr marL="731063" indent="-281178" algn="l" defTabSz="899770" rtl="0" eaLnBrk="1" latinLnBrk="0" hangingPunct="1">
        <a:spcBef>
          <a:spcPct val="20000"/>
        </a:spcBef>
        <a:buFont typeface="Arial" pitchFamily="34" charset="0"/>
        <a:buChar char="–"/>
        <a:defRPr sz="2734" kern="1200">
          <a:solidFill>
            <a:schemeClr val="tx1"/>
          </a:solidFill>
          <a:latin typeface="+mn-lt"/>
          <a:ea typeface="+mn-ea"/>
          <a:cs typeface="+mn-cs"/>
        </a:defRPr>
      </a:lvl2pPr>
      <a:lvl3pPr marL="1124713" indent="-224943" algn="l" defTabSz="899770" rtl="0" eaLnBrk="1" latinLnBrk="0" hangingPunct="1">
        <a:spcBef>
          <a:spcPct val="20000"/>
        </a:spcBef>
        <a:buFont typeface="Arial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574598" indent="-224943" algn="l" defTabSz="899770" rtl="0" eaLnBrk="1" latinLnBrk="0" hangingPunct="1">
        <a:spcBef>
          <a:spcPct val="20000"/>
        </a:spcBef>
        <a:buFont typeface="Arial" pitchFamily="34" charset="0"/>
        <a:buChar char="–"/>
        <a:defRPr sz="1940" kern="1200">
          <a:solidFill>
            <a:schemeClr val="tx1"/>
          </a:solidFill>
          <a:latin typeface="+mn-lt"/>
          <a:ea typeface="+mn-ea"/>
          <a:cs typeface="+mn-cs"/>
        </a:defRPr>
      </a:lvl4pPr>
      <a:lvl5pPr marL="2024483" indent="-224943" algn="l" defTabSz="899770" rtl="0" eaLnBrk="1" latinLnBrk="0" hangingPunct="1">
        <a:spcBef>
          <a:spcPct val="20000"/>
        </a:spcBef>
        <a:buFont typeface="Arial" pitchFamily="34" charset="0"/>
        <a:buChar char="»"/>
        <a:defRPr sz="1940" kern="1200">
          <a:solidFill>
            <a:schemeClr val="tx1"/>
          </a:solidFill>
          <a:latin typeface="+mn-lt"/>
          <a:ea typeface="+mn-ea"/>
          <a:cs typeface="+mn-cs"/>
        </a:defRPr>
      </a:lvl5pPr>
      <a:lvl6pPr marL="2474368" indent="-224943" algn="l" defTabSz="89977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6pPr>
      <a:lvl7pPr marL="2924253" indent="-224943" algn="l" defTabSz="89977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7pPr>
      <a:lvl8pPr marL="3374138" indent="-224943" algn="l" defTabSz="89977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8pPr>
      <a:lvl9pPr marL="3824024" indent="-224943" algn="l" defTabSz="89977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9885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9770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9655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9540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9425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99311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49195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99081" algn="l" defTabSz="89977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245910" y="1196752"/>
            <a:ext cx="7490177" cy="3968841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just" defTabSz="899770"/>
            <a:endParaRPr lang="es-MX" sz="3600" b="1" dirty="0" smtClean="0"/>
          </a:p>
          <a:p>
            <a:pPr algn="ctr" defTabSz="899770"/>
            <a:r>
              <a:rPr lang="es-MX" sz="3600" b="1" dirty="0" smtClean="0"/>
              <a:t>LINEAMIENTO </a:t>
            </a:r>
            <a:r>
              <a:rPr lang="es-MX" sz="3600" b="1" dirty="0"/>
              <a:t>PARA LA INTEGRACIÓN  DEL PROGRAMA OPERATIVO </a:t>
            </a:r>
            <a:r>
              <a:rPr lang="es-MX" sz="3600" b="1" dirty="0" smtClean="0"/>
              <a:t>ANUAL DEL EJERCICIO 2017.</a:t>
            </a:r>
          </a:p>
          <a:p>
            <a:pPr algn="just" defTabSz="899770"/>
            <a:endParaRPr lang="es-MX" sz="3600" b="1" dirty="0"/>
          </a:p>
          <a:p>
            <a:pPr algn="just" defTabSz="899770"/>
            <a:endParaRPr lang="es-MX" sz="3600" b="1" dirty="0" smtClean="0"/>
          </a:p>
          <a:p>
            <a:pPr algn="ctr" defTabSz="899770"/>
            <a:r>
              <a:rPr lang="es-MX" sz="3600" b="1" dirty="0" smtClean="0"/>
              <a:t>COORDINACIÓN DE PLANEACIÓN </a:t>
            </a:r>
            <a:endParaRPr lang="es-MX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0" name="AutoShape 19"/>
          <p:cNvSpPr>
            <a:spLocks noChangeArrowheads="1"/>
          </p:cNvSpPr>
          <p:nvPr/>
        </p:nvSpPr>
        <p:spPr bwMode="auto">
          <a:xfrm>
            <a:off x="1641803" y="2683795"/>
            <a:ext cx="2139976" cy="1018962"/>
          </a:xfrm>
          <a:prstGeom prst="rightArrowCallout">
            <a:avLst>
              <a:gd name="adj1" fmla="val 25000"/>
              <a:gd name="adj2" fmla="val 25000"/>
              <a:gd name="adj3" fmla="val 47701"/>
              <a:gd name="adj4" fmla="val 66667"/>
            </a:avLst>
          </a:prstGeom>
          <a:noFill/>
          <a:ln w="158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 servicios eficientes y eficaces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3928533" y="1440878"/>
            <a:ext cx="5265609" cy="4233334"/>
          </a:xfrm>
          <a:prstGeom prst="rect">
            <a:avLst/>
          </a:prstGeom>
          <a:noFill/>
          <a:ln w="15875">
            <a:solidFill>
              <a:srgbClr val="9389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servicios proporcionados por la universidad se realizarán de manera flexible y oportuna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legislación universitaria es pertinente y se corresponde con el desarrollo 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planeación constituye un proceso permanente y participativo orientado al cumplimiento de los compromisos institucionales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desarrollo de un sistema institucional de evaluación que sirva para la toma de 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decisiones.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asignación y ejercicio de los recursos se realizará priorizando las actividades académicas a través de proyectos autorizados</a:t>
            </a:r>
          </a:p>
        </p:txBody>
      </p:sp>
    </p:spTree>
    <p:extLst>
      <p:ext uri="{BB962C8B-B14F-4D97-AF65-F5344CB8AC3E}">
        <p14:creationId xmlns:p14="http://schemas.microsoft.com/office/powerpoint/2010/main" val="2165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1957388" y="1181824"/>
            <a:ext cx="7360932" cy="814003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/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la estrategia institucional </a:t>
            </a: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proyectado para el ejercicio 2017.</a:t>
            </a:r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899770"/>
            <a:endParaRPr lang="es-MX" sz="149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1480"/>
              </p:ext>
            </p:extLst>
          </p:nvPr>
        </p:nvGraphicFramePr>
        <p:xfrm>
          <a:off x="1957388" y="1774982"/>
          <a:ext cx="7360932" cy="4072761"/>
        </p:xfrm>
        <a:graphic>
          <a:graphicData uri="http://schemas.openxmlformats.org/drawingml/2006/table">
            <a:tbl>
              <a:tblPr/>
              <a:tblGrid>
                <a:gridCol w="3150286"/>
                <a:gridCol w="3154685"/>
                <a:gridCol w="1055961"/>
              </a:tblGrid>
              <a:tr h="482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Cobertura en educación superior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alumnos atendidos en la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estudiantes de educación media superior en el estado de Chiapas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79,662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7" marR="7957" marT="79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Absorción en educación superior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alumnos de nuevo ingreso en la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estudiantes que egresan de la educación media superior en el estado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46,918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7" marR="7957" marT="79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Eficiencia terminal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estudiantes matriculados que egresan en el ciclo escolar  2016-2017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estudiantes  matriculados  de nuevos ingresos  2016-2017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57" marR="7957" marT="79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245911" y="1196752"/>
            <a:ext cx="6612340" cy="367856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/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 de Componente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30240"/>
              </p:ext>
            </p:extLst>
          </p:nvPr>
        </p:nvGraphicFramePr>
        <p:xfrm>
          <a:off x="1895474" y="2001044"/>
          <a:ext cx="6848476" cy="3921601"/>
        </p:xfrm>
        <a:graphic>
          <a:graphicData uri="http://schemas.openxmlformats.org/drawingml/2006/table">
            <a:tbl>
              <a:tblPr/>
              <a:tblGrid>
                <a:gridCol w="2930967"/>
                <a:gridCol w="2935061"/>
                <a:gridCol w="982448"/>
              </a:tblGrid>
              <a:tr h="685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 de contratación de nuevos PTC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 de contratación  de nuevos PTC Programados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de profesores de tiempo completo.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02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 de Cuerpos Académicos Evaluables Programados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Cuerpos Académicos Evaluables Programados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de Cuerpos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Académicos Evaluables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02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 de Profesores de Asignatura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Profesores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Asignatura  Programado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de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Profesores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Institución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105907" y="1789121"/>
            <a:ext cx="7490177" cy="1874743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órganos administrativos deben jerarquizar sus actividades e indicadores institucionales y proyectos de acuerdo a las prioridades establecidas  en los documentos rectores del quehacer de la Universidad.</a:t>
            </a:r>
          </a:p>
        </p:txBody>
      </p:sp>
    </p:spTree>
    <p:extLst>
      <p:ext uri="{BB962C8B-B14F-4D97-AF65-F5344CB8AC3E}">
        <p14:creationId xmlns:p14="http://schemas.microsoft.com/office/powerpoint/2010/main" val="29937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105907" y="1789121"/>
            <a:ext cx="7490177" cy="951413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 AUTORIZADO DEL EJERCICIO INMEDIATO ANNTERIOR (EJERCICIO FISCAL 2016)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0233"/>
              </p:ext>
            </p:extLst>
          </p:nvPr>
        </p:nvGraphicFramePr>
        <p:xfrm>
          <a:off x="2663120" y="3220417"/>
          <a:ext cx="5566481" cy="1988820"/>
        </p:xfrm>
        <a:graphic>
          <a:graphicData uri="http://schemas.openxmlformats.org/drawingml/2006/table">
            <a:tbl>
              <a:tblPr/>
              <a:tblGrid>
                <a:gridCol w="3951993"/>
                <a:gridCol w="1614488"/>
              </a:tblGrid>
              <a:tr h="4536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PERSONALES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50,154,222.00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Y SUMINISTRO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1,925,000.00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7,092,300.00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59,171,522.00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6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563108" y="1218469"/>
            <a:ext cx="6123694" cy="489748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CRONOGRAMA DE ACTIVIDADES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4429"/>
              </p:ext>
            </p:extLst>
          </p:nvPr>
        </p:nvGraphicFramePr>
        <p:xfrm>
          <a:off x="2324942" y="2034037"/>
          <a:ext cx="6921503" cy="3694085"/>
        </p:xfrm>
        <a:graphic>
          <a:graphicData uri="http://schemas.openxmlformats.org/drawingml/2006/table">
            <a:tbl>
              <a:tblPr/>
              <a:tblGrid>
                <a:gridCol w="2274388"/>
                <a:gridCol w="583665"/>
                <a:gridCol w="583665"/>
                <a:gridCol w="583665"/>
                <a:gridCol w="561460"/>
                <a:gridCol w="583665"/>
                <a:gridCol w="583665"/>
                <a:gridCol w="583665"/>
                <a:gridCol w="583665"/>
              </a:tblGrid>
              <a:tr h="487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18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SEMANA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 de los Lineamientos del POA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Presentación de los Lineamientos del POA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Elaboración de la Propuesta de POA de los órganos administrativos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 de la propuesta conforme a los lineamientos del POA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8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8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8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Concertación del POA  X dependencia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8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Presentación del POA institucional al Rector para su validación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Presentación del POA al Consejo de Desarrollo Institucional para su análisis y validación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245910" y="1196752"/>
            <a:ext cx="7490177" cy="4538228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just" defTabSz="899770"/>
            <a:r>
              <a:rPr lang="es-MX" sz="17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La Universidad Intercultural de Chiapas Tutelada por el </a:t>
            </a:r>
            <a:r>
              <a:rPr lang="es-MX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Rector: </a:t>
            </a:r>
            <a:r>
              <a:rPr lang="es-MX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Mtro. Roberto Arturo Morales Ortega; </a:t>
            </a:r>
            <a:r>
              <a:rPr lang="es-MX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</a:t>
            </a:r>
            <a:r>
              <a:rPr lang="es-MX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s-MX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una Institución de Educación Superior Pública y Descentralizada del Gobierno del Estado, que sobre la base del modelo educativo intercultural forma  profesionistas de calidad, con valores, compromiso social y dominio de lenguas originarias de la entidad, a partir de la integración de conocimientos de los pueblos originarios y científicos para contribuir a la construcción de una sociedad con mejor calidad de vida. </a:t>
            </a:r>
          </a:p>
          <a:p>
            <a:pPr algn="just" defTabSz="899770"/>
            <a:endParaRPr lang="es-MX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9770"/>
            <a:r>
              <a:rPr lang="es-MX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Visión</a:t>
            </a:r>
            <a:endParaRPr lang="es-MX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899770"/>
            <a:r>
              <a:rPr lang="es-MX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el año 2018, la </a:t>
            </a:r>
            <a:r>
              <a:rPr lang="es-MX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UNICH es una institución líder en la educación intercultural en el país con amplio reconocimiento social. Posee una planta académica-administrativa certificada y estudiantes con formación integral y competencias para la autogestión y acceso al mercado laboral. Cuenta con infraestructura y equipo suficiente para operar los programas educativos, así mismo la gestión institucional se orienta con sistemas de planeación y administración certificados. </a:t>
            </a:r>
          </a:p>
        </p:txBody>
      </p:sp>
    </p:spTree>
    <p:extLst>
      <p:ext uri="{BB962C8B-B14F-4D97-AF65-F5344CB8AC3E}">
        <p14:creationId xmlns:p14="http://schemas.microsoft.com/office/powerpoint/2010/main" val="10035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25839" y="1271281"/>
            <a:ext cx="74581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9770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Lineamiento para la integración del Programa Operativo Anual 2017 es el documento de planeación de la Universidad: Conceptual, metodológico y operativo,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basado en resultados (PBR), tiene como fundamento los Instrumentos Normativos para la Elaboración del Anteproyecto de Presupuesto de Egresos 2017, emitido por la Secretaría de Hacienda del Estado, y está enfocado a la atención de los ejes prioritarios, estrategias y programas Indicativos señalados en el Plan Institucional de Desarrollo 2013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2024.</a:t>
            </a:r>
          </a:p>
          <a:p>
            <a:pPr algn="just" defTabSz="899770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9770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99770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072027" y="1129266"/>
            <a:ext cx="7490177" cy="644855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 defTabSz="899770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Los objetivos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53047" y="3728963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Los objetivos específicos </a:t>
            </a:r>
            <a:endParaRPr lang="es-MX" sz="1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4353010" y="2100378"/>
            <a:ext cx="2886074" cy="89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Ofrecer una educación de calidad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083008" y="3726457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Consolidar la  investigación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4689709" y="4922777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Fortalecer la difusión y extensión de los servicios 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2209882" y="3771248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Proporcionar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servicios de calidad </a:t>
            </a:r>
            <a:endParaRPr lang="es-MX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 rot="16200000">
            <a:off x="5527678" y="3132648"/>
            <a:ext cx="5662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1" name="Flecha doblada 20"/>
          <p:cNvSpPr/>
          <p:nvPr/>
        </p:nvSpPr>
        <p:spPr>
          <a:xfrm rot="5400000">
            <a:off x="7541324" y="2269331"/>
            <a:ext cx="1028647" cy="1200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589110">
            <a:off x="3220718" y="4584478"/>
            <a:ext cx="1374061" cy="10546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555268">
            <a:off x="7239487" y="4469768"/>
            <a:ext cx="1123726" cy="129215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057690" y="2466762"/>
            <a:ext cx="12254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85896" y="1457534"/>
            <a:ext cx="745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9770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Los objetivos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51390" y="1910941"/>
            <a:ext cx="74581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b="1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Ofrecer una educación de calidad</a:t>
            </a:r>
            <a:r>
              <a:rPr lang="es-MX" sz="14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que los estudiantes desarrollen capacidades y amplíen sus competencias, que permitan su inserción en la sociedad del conocimiento, con programas educativos pertinentes  a los requerimientos de la región. La vinculación como un espacio de aprendizaje, especialmente con la comunidad y el sector productivo para la atención de la problemática encaminada a contribuir a mejorar los niveles de vida de la población.</a:t>
            </a:r>
          </a:p>
          <a:p>
            <a:pPr marL="457200" algn="just">
              <a:spcAft>
                <a:spcPts val="0"/>
              </a:spcAft>
            </a:pPr>
            <a:r>
              <a:rPr lang="es-MX" sz="14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Consolidar la  investigación</a:t>
            </a:r>
            <a:r>
              <a:rPr lang="es-MX" sz="1400" b="1" dirty="0">
                <a:solidFill>
                  <a:srgbClr val="0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generar conocimiento y alternativas de desarrollo, orientada a  la solución de problemas y vinculada al sector social y productivo. </a:t>
            </a:r>
          </a:p>
          <a:p>
            <a:pPr marL="457200" algn="just">
              <a:spcAft>
                <a:spcPts val="0"/>
              </a:spcAft>
            </a:pPr>
            <a:r>
              <a:rPr lang="es-MX" sz="14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la difusión y extensión de los servicios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dar a conocer el quehacer y posicionamiento de la imagen institucional.</a:t>
            </a:r>
          </a:p>
          <a:p>
            <a:pPr algn="just">
              <a:spcAft>
                <a:spcPts val="0"/>
              </a:spcAft>
            </a:pPr>
            <a:r>
              <a:rPr lang="es-MX" sz="14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Proporcionar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de calidad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brinden</a:t>
            </a: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certidumbre al funcionamiento de la Universidad, donde la transparencia y rendición de cuentas son las garantes de la aplicación, ejercicio y resultados de los recursos institucionales.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2072027" y="1129266"/>
            <a:ext cx="7490177" cy="644855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/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prioritarios y estrategias generales </a:t>
            </a:r>
            <a:endParaRPr lang="es-E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MX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53047" y="3728963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prioritarios y estrategias generales </a:t>
            </a:r>
            <a:endParaRPr lang="es-MX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4353010" y="2100378"/>
            <a:ext cx="2886074" cy="89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Impartici</a:t>
            </a:r>
            <a:r>
              <a:rPr lang="es-MX" alt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educaci</a:t>
            </a:r>
            <a:r>
              <a:rPr lang="es-MX" alt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superior intercultural de calidad</a:t>
            </a:r>
            <a:endParaRPr lang="es-MX" altLang="es-MX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66" name="Rectángulo 65"/>
          <p:cNvSpPr/>
          <p:nvPr/>
        </p:nvSpPr>
        <p:spPr>
          <a:xfrm>
            <a:off x="7083008" y="3726457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integral del estudiante</a:t>
            </a:r>
            <a:endParaRPr lang="es-MX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4689709" y="4922777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el desarrollo institucional</a:t>
            </a:r>
            <a:endParaRPr lang="es-MX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2209882" y="3771248"/>
            <a:ext cx="2286000" cy="81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 servicios eficientes y eficaces</a:t>
            </a:r>
            <a:endParaRPr lang="es-MX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lecha derecha 19"/>
          <p:cNvSpPr/>
          <p:nvPr/>
        </p:nvSpPr>
        <p:spPr>
          <a:xfrm rot="16200000">
            <a:off x="5527678" y="3132648"/>
            <a:ext cx="5662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doblada 20"/>
          <p:cNvSpPr/>
          <p:nvPr/>
        </p:nvSpPr>
        <p:spPr>
          <a:xfrm rot="5400000">
            <a:off x="7541324" y="2269331"/>
            <a:ext cx="1028647" cy="1200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589110">
            <a:off x="3220718" y="4584478"/>
            <a:ext cx="1374061" cy="10546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555268">
            <a:off x="7239487" y="4469768"/>
            <a:ext cx="1123726" cy="129215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057690" y="2466762"/>
            <a:ext cx="12254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3577999" y="1546708"/>
            <a:ext cx="4866090" cy="337078"/>
          </a:xfrm>
          <a:prstGeom prst="rect">
            <a:avLst/>
          </a:prstGeom>
        </p:spPr>
        <p:txBody>
          <a:bodyPr wrap="square" lIns="89978" tIns="44989" rIns="89978" bIns="44989">
            <a:spAutoFit/>
          </a:bodyPr>
          <a:lstStyle/>
          <a:p>
            <a:pPr algn="ctr"/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prioritarios y estrategias generales </a:t>
            </a:r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1481937" y="3120344"/>
            <a:ext cx="1870863" cy="1162050"/>
          </a:xfrm>
          <a:prstGeom prst="rightArrowCallout">
            <a:avLst>
              <a:gd name="adj1" fmla="val 25000"/>
              <a:gd name="adj2" fmla="val 25000"/>
              <a:gd name="adj3" fmla="val 32924"/>
              <a:gd name="adj4" fmla="val 66667"/>
            </a:avLst>
          </a:prstGeom>
          <a:noFill/>
          <a:ln w="158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F497D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Impartici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superior intercultural de calidad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3748887" y="2058894"/>
            <a:ext cx="4695202" cy="3506528"/>
          </a:xfrm>
          <a:prstGeom prst="rect">
            <a:avLst/>
          </a:prstGeom>
          <a:noFill/>
          <a:ln w="15875">
            <a:solidFill>
              <a:srgbClr val="769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programas educativos ser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pertinentes a los requerimientos de la regi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y estado.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habilitaci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n, actualizaci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y capacitaci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personal acad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mico acorde a los requerimientos del modelo y oferta educativa.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evaluaci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ser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instrumento de mejora continua de los programas educativos y personal acad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articulaci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la vinculaci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institucional preferentemente con el sector social.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investigaci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como herramienta de generaci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y aplicaci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conocimiento para la soluci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problemas.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rescate, promoci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y difusi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las manifestaciones culturales, as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la extensi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los servicios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5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0" name="AutoShape 17"/>
          <p:cNvSpPr>
            <a:spLocks noChangeArrowheads="1"/>
          </p:cNvSpPr>
          <p:nvPr/>
        </p:nvSpPr>
        <p:spPr bwMode="auto">
          <a:xfrm>
            <a:off x="1894253" y="2227839"/>
            <a:ext cx="1910103" cy="790575"/>
          </a:xfrm>
          <a:prstGeom prst="rightArrowCallout">
            <a:avLst>
              <a:gd name="adj1" fmla="val 25000"/>
              <a:gd name="adj2" fmla="val 25000"/>
              <a:gd name="adj3" fmla="val 45783"/>
              <a:gd name="adj4" fmla="val 66667"/>
            </a:avLst>
          </a:prstGeom>
          <a:noFill/>
          <a:ln w="158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integral del estudiante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3984978" y="1263932"/>
            <a:ext cx="4597204" cy="3387089"/>
          </a:xfrm>
          <a:prstGeom prst="rect">
            <a:avLst/>
          </a:prstGeom>
          <a:noFill/>
          <a:ln w="15875">
            <a:solidFill>
              <a:srgbClr val="769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establecimiento de programas de salud, culturales  y deportivos que permitan una vida sana a los estudiantes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ortalecimiento </a:t>
            </a: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apoyos económicos o en especie para los estudiantes de menores ingresos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MX" sz="1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ortalecimiento </a:t>
            </a:r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programas que contribuyan a la permanencia y desempeño académico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33986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88" y="1"/>
            <a:ext cx="76007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51390" y="6252296"/>
            <a:ext cx="8889222" cy="619848"/>
          </a:xfrm>
          <a:prstGeom prst="rect">
            <a:avLst/>
          </a:prstGeom>
          <a:pattFill prst="solidDmnd">
            <a:fgClr>
              <a:srgbClr val="EE3AA1"/>
            </a:fgClr>
            <a:bgClr>
              <a:srgbClr val="E0286A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8" tIns="44989" rIns="89978" bIns="44989" rtlCol="0" anchor="ctr">
            <a:spAutoFit/>
          </a:bodyPr>
          <a:lstStyle/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COORDINACION DE PLANEACION                                                                                  Corral de Piedra No. 2, Col. Corral de Piedra.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www.unich.edu.mx                                                                                                           San Cristóbal de Las Casas, Chiapas.</a:t>
            </a:r>
          </a:p>
          <a:p>
            <a:pPr defTabSz="899770"/>
            <a:r>
              <a:rPr lang="es-MX" sz="1146" dirty="0">
                <a:solidFill>
                  <a:prstClr val="white"/>
                </a:solidFill>
              </a:rPr>
              <a:t>                                  planeacion@unich.edu.mx                                                                                              </a:t>
            </a:r>
            <a:r>
              <a:rPr lang="de-DE" sz="1146" dirty="0">
                <a:solidFill>
                  <a:prstClr val="white"/>
                </a:solidFill>
              </a:rPr>
              <a:t>Tel: (967)  63 161 51             Ext. 132, 110</a:t>
            </a:r>
            <a:endParaRPr lang="es-MX" sz="1146" dirty="0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2" y="217653"/>
            <a:ext cx="1472278" cy="704850"/>
          </a:xfrm>
          <a:prstGeom prst="rect">
            <a:avLst/>
          </a:prstGeom>
        </p:spPr>
      </p:pic>
      <p:pic>
        <p:nvPicPr>
          <p:cNvPr id="1027" name="Picture 3" descr="membrete-logo-escudo-go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7" y="132673"/>
            <a:ext cx="1960046" cy="7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5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5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5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5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5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5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4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4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4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4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4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44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43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42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41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40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39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38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37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36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35" descr="CHIAPAS NOS 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16" y="10501313"/>
            <a:ext cx="12222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6" y="6349594"/>
            <a:ext cx="1141769" cy="425249"/>
          </a:xfrm>
          <a:prstGeom prst="rect">
            <a:avLst/>
          </a:prstGeom>
        </p:spPr>
      </p:pic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1818053" y="2772372"/>
            <a:ext cx="1963725" cy="800100"/>
          </a:xfrm>
          <a:prstGeom prst="rightArrowCallout">
            <a:avLst>
              <a:gd name="adj1" fmla="val 25000"/>
              <a:gd name="adj2" fmla="val 25000"/>
              <a:gd name="adj3" fmla="val 46825"/>
              <a:gd name="adj4" fmla="val 66667"/>
            </a:avLst>
          </a:prstGeom>
          <a:noFill/>
          <a:ln w="158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el desarrollo institucional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065953" y="1645008"/>
            <a:ext cx="5405425" cy="2994725"/>
          </a:xfrm>
          <a:prstGeom prst="rect">
            <a:avLst/>
          </a:prstGeom>
          <a:noFill/>
          <a:ln w="15875">
            <a:solidFill>
              <a:srgbClr val="9389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Consolidación de la cobertura de los servicios</a:t>
            </a:r>
            <a:r>
              <a:rPr lang="es-MX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ampliación y diversificación de la oferta educativa con base a los requerimientos de la región y </a:t>
            </a:r>
            <a:r>
              <a:rPr lang="es-MX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fortalecimiento de la infraestructura institucional para la operación de los programas educativos con calidad</a:t>
            </a:r>
            <a:r>
              <a:rPr lang="es-MX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y acceso a las tecnologías de la información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1557</Words>
  <Application>Microsoft Office PowerPoint</Application>
  <PresentationFormat>Panorámica</PresentationFormat>
  <Paragraphs>246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</dc:creator>
  <cp:lastModifiedBy>manuel</cp:lastModifiedBy>
  <cp:revision>38</cp:revision>
  <cp:lastPrinted>2017-01-13T00:05:02Z</cp:lastPrinted>
  <dcterms:created xsi:type="dcterms:W3CDTF">2017-01-10T20:12:53Z</dcterms:created>
  <dcterms:modified xsi:type="dcterms:W3CDTF">2017-01-13T00:06:06Z</dcterms:modified>
</cp:coreProperties>
</file>